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2"/>
  </p:notesMasterIdLst>
  <p:sldIdLst>
    <p:sldId id="259" r:id="rId2"/>
    <p:sldId id="258" r:id="rId3"/>
    <p:sldId id="278" r:id="rId4"/>
    <p:sldId id="262" r:id="rId5"/>
    <p:sldId id="263" r:id="rId6"/>
    <p:sldId id="264" r:id="rId7"/>
    <p:sldId id="265" r:id="rId8"/>
    <p:sldId id="268" r:id="rId9"/>
    <p:sldId id="279" r:id="rId10"/>
    <p:sldId id="267" r:id="rId11"/>
    <p:sldId id="269" r:id="rId12"/>
    <p:sldId id="271" r:id="rId13"/>
    <p:sldId id="272" r:id="rId14"/>
    <p:sldId id="281" r:id="rId15"/>
    <p:sldId id="273" r:id="rId16"/>
    <p:sldId id="274" r:id="rId17"/>
    <p:sldId id="283" r:id="rId18"/>
    <p:sldId id="276" r:id="rId19"/>
    <p:sldId id="277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28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72" y="-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D7E34D3-FA35-45F1-B10C-79798732C000}" type="datetimeFigureOut">
              <a:rPr lang="en-IN" smtClean="0"/>
              <a:pPr/>
              <a:t>12-07-2022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ar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 cstate="print">
            <a:alphaModFix/>
          </a:blip>
          <a:srcRect t="15378" r="-3" b="15373"/>
          <a:stretch/>
        </p:blipFill>
        <p:spPr>
          <a:xfrm>
            <a:off x="3649725" y="-41741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12698" y="-20870"/>
            <a:ext cx="4685614" cy="2405502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264848" y="-41742"/>
            <a:ext cx="4914454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 cstate="print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 cstate="print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 cstate="print">
            <a:alphaModFix/>
          </a:blip>
          <a:srcRect t="33084" b="530"/>
          <a:stretch/>
        </p:blipFill>
        <p:spPr>
          <a:xfrm>
            <a:off x="0" y="4316127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From the above libraries and code used ,we are now able to make a  data frame ,from which we can use all the information to define the relationship between price and other features of car.</a:t>
            </a:r>
          </a:p>
          <a:p>
            <a:r>
              <a:rPr lang="en-US" sz="2000" dirty="0" smtClean="0"/>
              <a:t>Our Dataset contains 478 unique values and 8 features.(478*8)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Summary: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shot (3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2" y="2786330"/>
            <a:ext cx="9011907" cy="3179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Distribution of different fuel types: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Exploratory Data </a:t>
            </a:r>
            <a:r>
              <a:rPr lang="en-US" b="1" dirty="0" smtClean="0">
                <a:solidFill>
                  <a:srgbClr val="FF0000"/>
                </a:solidFill>
              </a:rPr>
              <a:t>Analysis(</a:t>
            </a:r>
            <a:r>
              <a:rPr lang="en-US" b="1" dirty="0" err="1" smtClean="0">
                <a:solidFill>
                  <a:srgbClr val="FF0000"/>
                </a:solidFill>
              </a:rPr>
              <a:t>Univariate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shot (2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1" y="2225546"/>
            <a:ext cx="5668166" cy="3562847"/>
          </a:xfrm>
          <a:prstGeom prst="rect">
            <a:avLst/>
          </a:prstGeom>
        </p:spPr>
      </p:pic>
      <p:pic>
        <p:nvPicPr>
          <p:cNvPr id="6" name="Picture 5" descr="Screenshot (3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93" y="2518016"/>
            <a:ext cx="5063705" cy="2839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7" y="1388853"/>
            <a:ext cx="11876171" cy="413205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 Age of most cars(</a:t>
            </a:r>
            <a:r>
              <a:rPr lang="en-US" sz="3600" b="1" dirty="0" err="1" smtClean="0">
                <a:solidFill>
                  <a:srgbClr val="FF0000"/>
                </a:solidFill>
              </a:rPr>
              <a:t>Univariate</a:t>
            </a:r>
            <a:r>
              <a:rPr lang="en-US" sz="3600" b="1" dirty="0" smtClean="0">
                <a:solidFill>
                  <a:srgbClr val="FF0000"/>
                </a:solidFill>
              </a:rPr>
              <a:t>)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 descr="Screenshot (4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44" y="1319090"/>
            <a:ext cx="6430615" cy="3235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128" y="1179584"/>
            <a:ext cx="8151962" cy="477379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 price of most cars(</a:t>
            </a:r>
            <a:r>
              <a:rPr lang="en-US" sz="3600" dirty="0" err="1" smtClean="0">
                <a:solidFill>
                  <a:srgbClr val="FF0000"/>
                </a:solidFill>
              </a:rPr>
              <a:t>Univariate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940" y="2606040"/>
            <a:ext cx="333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Most car lies between 20k$ to 50k$ price range.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shot (3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054" y="2094682"/>
            <a:ext cx="8409946" cy="416809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486" y="-526212"/>
            <a:ext cx="10892286" cy="444260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Car with highest price in each type(multi-</a:t>
            </a:r>
            <a:r>
              <a:rPr lang="en-US" sz="2800" b="1" dirty="0" err="1" smtClean="0">
                <a:solidFill>
                  <a:srgbClr val="FF0000"/>
                </a:solidFill>
              </a:rPr>
              <a:t>variate</a:t>
            </a:r>
            <a:r>
              <a:rPr lang="en-US" sz="2800" b="1" dirty="0" smtClean="0">
                <a:solidFill>
                  <a:srgbClr val="FF0000"/>
                </a:solidFill>
              </a:rPr>
              <a:t>)</a:t>
            </a:r>
            <a:r>
              <a:rPr lang="en-US" sz="4000" b="1" dirty="0" smtClean="0">
                <a:solidFill>
                  <a:srgbClr val="FF0000"/>
                </a:solidFill>
              </a:rPr>
              <a:t/>
            </a:r>
            <a:br>
              <a:rPr lang="en-US" sz="4000" b="1" dirty="0" smtClean="0">
                <a:solidFill>
                  <a:srgbClr val="FF0000"/>
                </a:solidFill>
              </a:rPr>
            </a:br>
            <a:r>
              <a:rPr lang="en-US" sz="2200" b="1" dirty="0"/>
              <a:t>From the </a:t>
            </a:r>
            <a:r>
              <a:rPr lang="en-US" sz="2200" b="1" dirty="0" smtClean="0"/>
              <a:t>below graph we </a:t>
            </a:r>
            <a:r>
              <a:rPr lang="en-US" sz="2200" b="1" dirty="0"/>
              <a:t>can conclude that the following model have the highest prices:</a:t>
            </a:r>
            <a:br>
              <a:rPr lang="en-US" sz="2200" b="1" dirty="0"/>
            </a:br>
            <a:r>
              <a:rPr lang="en-US" sz="2200" b="1" dirty="0"/>
              <a:t>petrol= Porsche 911 Turbo S</a:t>
            </a:r>
            <a:br>
              <a:rPr lang="en-US" sz="2200" b="1" dirty="0"/>
            </a:br>
            <a:r>
              <a:rPr lang="en-US" sz="2200" b="1" dirty="0"/>
              <a:t>Diesel= Ford F-250 Lariat</a:t>
            </a:r>
            <a:br>
              <a:rPr lang="en-US" sz="2200" b="1" dirty="0"/>
            </a:br>
            <a:r>
              <a:rPr lang="en-US" sz="2200" b="1" dirty="0"/>
              <a:t>Electric=Tesla Model X Long Range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0" y="2820837"/>
            <a:ext cx="3756804" cy="1682151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6131"/>
            <a:ext cx="2393393" cy="1196697"/>
          </a:xfrm>
          <a:prstGeom prst="rect">
            <a:avLst/>
          </a:prstGeom>
        </p:spPr>
      </p:pic>
      <p:pic>
        <p:nvPicPr>
          <p:cNvPr id="12" name="Picture 11" descr="for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847" y="4495440"/>
            <a:ext cx="1524359" cy="1524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769030"/>
            <a:ext cx="10462260" cy="39403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Number of cars on the basis of </a:t>
            </a:r>
            <a:r>
              <a:rPr lang="en-US" sz="3600" dirty="0" err="1" smtClean="0">
                <a:solidFill>
                  <a:srgbClr val="FF0000"/>
                </a:solidFill>
              </a:rPr>
              <a:t>kmdriven</a:t>
            </a:r>
            <a:r>
              <a:rPr lang="en-US" sz="3600" dirty="0" smtClean="0">
                <a:solidFill>
                  <a:srgbClr val="FF0000"/>
                </a:solidFill>
              </a:rPr>
              <a:t> and Rating(</a:t>
            </a:r>
            <a:r>
              <a:rPr lang="en-US" sz="3600" dirty="0" err="1" smtClean="0">
                <a:solidFill>
                  <a:srgbClr val="FF0000"/>
                </a:solidFill>
              </a:rPr>
              <a:t>Univariate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4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324" y="810884"/>
            <a:ext cx="10048676" cy="52596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Relation between highest </a:t>
            </a:r>
            <a:r>
              <a:rPr lang="en-US" sz="3600" dirty="0" err="1" smtClean="0">
                <a:solidFill>
                  <a:srgbClr val="FF0000"/>
                </a:solidFill>
              </a:rPr>
              <a:t>km_driven</a:t>
            </a:r>
            <a:r>
              <a:rPr lang="en-US" sz="3600" dirty="0" smtClean="0">
                <a:solidFill>
                  <a:srgbClr val="FF0000"/>
                </a:solidFill>
              </a:rPr>
              <a:t> and price of the car(multi-</a:t>
            </a:r>
            <a:r>
              <a:rPr lang="en-US" sz="3600" dirty="0" err="1" smtClean="0">
                <a:solidFill>
                  <a:srgbClr val="FF0000"/>
                </a:solidFill>
              </a:rPr>
              <a:t>variate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5" name="Picture 4" descr="1200px-Mercedes_Benz_Logo_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547"/>
            <a:ext cx="2815087" cy="2406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2" y="1811547"/>
            <a:ext cx="10994375" cy="35282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To find the correlation we changed the </a:t>
            </a:r>
            <a:r>
              <a:rPr lang="en-US" sz="3600" dirty="0" err="1" smtClean="0">
                <a:solidFill>
                  <a:srgbClr val="FF0000"/>
                </a:solidFill>
              </a:rPr>
              <a:t>fuel_type</a:t>
            </a:r>
            <a:r>
              <a:rPr lang="en-US" sz="3600" dirty="0" smtClean="0">
                <a:solidFill>
                  <a:srgbClr val="FF0000"/>
                </a:solidFill>
              </a:rPr>
              <a:t> column to numeric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3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681" y="1481138"/>
            <a:ext cx="6418637" cy="45259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Correlation between the prices and all the features of the car(Multi-</a:t>
            </a:r>
            <a:r>
              <a:rPr lang="en-US" sz="3600" dirty="0" err="1" smtClean="0">
                <a:solidFill>
                  <a:srgbClr val="FF0000"/>
                </a:solidFill>
              </a:rPr>
              <a:t>variate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From the above observation we can say that the price of our car </a:t>
            </a:r>
            <a:r>
              <a:rPr lang="en-US" sz="2800" dirty="0" smtClean="0"/>
              <a:t>positively correlated  with the </a:t>
            </a:r>
            <a:r>
              <a:rPr lang="en-US" sz="2800" dirty="0"/>
              <a:t>model year and the rating of the car so to grow our </a:t>
            </a:r>
            <a:r>
              <a:rPr lang="en-US" sz="2800" dirty="0" smtClean="0"/>
              <a:t>business </a:t>
            </a:r>
            <a:r>
              <a:rPr lang="en-US" sz="2800" dirty="0"/>
              <a:t>the first thing we have to consider is to the model year of the car </a:t>
            </a:r>
            <a:r>
              <a:rPr lang="en-US" b="1" dirty="0" smtClean="0"/>
              <a:t>.</a:t>
            </a:r>
            <a:endParaRPr lang="en-US" b="1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Conclusion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328" y="159798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</a:rPr>
              <a:t>Data Analysis On </a:t>
            </a:r>
            <a:br>
              <a:rPr lang="en-US" sz="7200" b="1" dirty="0" smtClean="0">
                <a:solidFill>
                  <a:srgbClr val="FF0000"/>
                </a:solidFill>
              </a:rPr>
            </a:br>
            <a:r>
              <a:rPr lang="en-US" sz="7200" b="1" dirty="0" smtClean="0">
                <a:solidFill>
                  <a:srgbClr val="FF0000"/>
                </a:solidFill>
              </a:rPr>
              <a:t>Pre-owned Cars </a:t>
            </a:r>
            <a:endParaRPr lang="en-IN" sz="7200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836875" y="2796466"/>
            <a:ext cx="14963536" cy="146481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Team </a:t>
            </a:r>
            <a:r>
              <a:rPr lang="en-US" sz="2400" dirty="0" smtClean="0">
                <a:solidFill>
                  <a:schemeClr val="tx1"/>
                </a:solidFill>
              </a:rPr>
              <a:t>Members Name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Hitesh Nagar</a:t>
            </a:r>
          </a:p>
          <a:p>
            <a:r>
              <a:rPr lang="en-US" sz="2400" dirty="0" err="1" smtClean="0">
                <a:solidFill>
                  <a:schemeClr val="tx1"/>
                </a:solidFill>
              </a:rPr>
              <a:t>Bekkam</a:t>
            </a:r>
            <a:r>
              <a:rPr lang="en-US" sz="2400" dirty="0" smtClean="0">
                <a:solidFill>
                  <a:schemeClr val="tx1"/>
                </a:solidFill>
              </a:rPr>
              <a:t> Shiva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982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</a:p>
          <a:p>
            <a:r>
              <a:rPr lang="en-US" dirty="0" smtClean="0"/>
              <a:t>Objective</a:t>
            </a:r>
          </a:p>
          <a:p>
            <a:r>
              <a:rPr lang="en-US" dirty="0" smtClean="0"/>
              <a:t>Web scraping</a:t>
            </a:r>
          </a:p>
          <a:p>
            <a:r>
              <a:rPr lang="en-US" dirty="0" smtClean="0"/>
              <a:t>Website</a:t>
            </a:r>
          </a:p>
          <a:p>
            <a:r>
              <a:rPr lang="en-US" dirty="0" smtClean="0"/>
              <a:t>Library </a:t>
            </a:r>
            <a:r>
              <a:rPr lang="en-US" dirty="0" smtClean="0"/>
              <a:t>Used</a:t>
            </a:r>
          </a:p>
          <a:p>
            <a:r>
              <a:rPr lang="en-US" dirty="0" smtClean="0"/>
              <a:t>Data Cleaning and Data Manipulation</a:t>
            </a:r>
            <a:endParaRPr lang="en-US" dirty="0" smtClean="0"/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EDA(</a:t>
            </a:r>
            <a:r>
              <a:rPr lang="en-US" dirty="0" err="1" smtClean="0"/>
              <a:t>Univariate</a:t>
            </a:r>
            <a:r>
              <a:rPr lang="en-US" dirty="0" smtClean="0"/>
              <a:t> ,</a:t>
            </a:r>
            <a:r>
              <a:rPr lang="en-US" dirty="0" err="1" smtClean="0"/>
              <a:t>Bivariate</a:t>
            </a:r>
            <a:r>
              <a:rPr lang="en-US" dirty="0" smtClean="0"/>
              <a:t> &amp; Multi-</a:t>
            </a:r>
            <a:r>
              <a:rPr lang="en-US" dirty="0" err="1" smtClean="0"/>
              <a:t>variate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Conclusion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Contents: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Buisness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Problem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genda: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shot (2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14" y="2277374"/>
            <a:ext cx="6034587" cy="3613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Analysis basically focuses on the problem faced during this process of selling used cars by third party companies like </a:t>
            </a:r>
            <a:r>
              <a:rPr lang="en-US" dirty="0" err="1" smtClean="0">
                <a:solidFill>
                  <a:srgbClr val="FF0000"/>
                </a:solidFill>
              </a:rPr>
              <a:t>Carswale</a:t>
            </a:r>
            <a:r>
              <a:rPr lang="en-US" dirty="0" smtClean="0">
                <a:solidFill>
                  <a:srgbClr val="FF0000"/>
                </a:solidFill>
              </a:rPr>
              <a:t>, Cars24, </a:t>
            </a:r>
            <a:r>
              <a:rPr lang="en-US" dirty="0" err="1" smtClean="0">
                <a:solidFill>
                  <a:srgbClr val="FF0000"/>
                </a:solidFill>
              </a:rPr>
              <a:t>Cars.Com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Exploratory Data Analysis on our dataset to understand the relationship between the price of the car and other features of a car.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Objective: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To Extract data using web scraping with python, you need to follow these basic</a:t>
            </a:r>
          </a:p>
          <a:p>
            <a:pPr>
              <a:buNone/>
            </a:pPr>
            <a:r>
              <a:rPr lang="en-US" sz="2400" dirty="0" smtClean="0"/>
              <a:t>steps:</a:t>
            </a:r>
          </a:p>
          <a:p>
            <a:r>
              <a:rPr lang="en-US" sz="2400" dirty="0" smtClean="0"/>
              <a:t>URL that you want to scrape.</a:t>
            </a:r>
          </a:p>
          <a:p>
            <a:r>
              <a:rPr lang="en-US" sz="2400" dirty="0" smtClean="0"/>
              <a:t>Inspecting the Page.</a:t>
            </a:r>
          </a:p>
          <a:p>
            <a:r>
              <a:rPr lang="en-US" sz="2400" dirty="0" smtClean="0"/>
              <a:t>Find the data you want to extract.</a:t>
            </a:r>
          </a:p>
          <a:p>
            <a:r>
              <a:rPr lang="en-US" sz="2400" dirty="0" smtClean="0"/>
              <a:t>Write the code.</a:t>
            </a:r>
          </a:p>
          <a:p>
            <a:r>
              <a:rPr lang="en-US" sz="2400" dirty="0" smtClean="0"/>
              <a:t>Run the code and extract the data.</a:t>
            </a:r>
          </a:p>
          <a:p>
            <a:r>
              <a:rPr lang="en-US" sz="2400" dirty="0" smtClean="0"/>
              <a:t>Store the data in the required format.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Web Scraping: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URL:  </a:t>
            </a:r>
            <a:r>
              <a:rPr lang="en-US" dirty="0" smtClean="0">
                <a:hlinkClick r:id="rId2"/>
              </a:rPr>
              <a:t>https://www.cars.com/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Website: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shot (26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9343" y="2660580"/>
            <a:ext cx="5034420" cy="2590038"/>
          </a:xfrm>
          <a:prstGeom prst="rect">
            <a:avLst/>
          </a:prstGeom>
        </p:spPr>
      </p:pic>
      <p:pic>
        <p:nvPicPr>
          <p:cNvPr id="5" name="Picture 4" descr="Screenshot (28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973" y="2623549"/>
            <a:ext cx="4858843" cy="2690323"/>
          </a:xfrm>
          <a:prstGeom prst="rect">
            <a:avLst/>
          </a:prstGeom>
        </p:spPr>
      </p:pic>
      <p:pic>
        <p:nvPicPr>
          <p:cNvPr id="7" name="Picture 6" descr="162369510369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631" y="904339"/>
            <a:ext cx="1656271" cy="1656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requests</a:t>
            </a:r>
          </a:p>
          <a:p>
            <a:r>
              <a:rPr lang="en-US" sz="2000" dirty="0" smtClean="0"/>
              <a:t> </a:t>
            </a:r>
            <a:r>
              <a:rPr lang="en-US" sz="2000" dirty="0" err="1" smtClean="0"/>
              <a:t>BeautifulSoup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 pandas </a:t>
            </a:r>
          </a:p>
          <a:p>
            <a:r>
              <a:rPr lang="en-US" sz="2000" dirty="0" smtClean="0"/>
              <a:t> </a:t>
            </a:r>
            <a:r>
              <a:rPr lang="en-US" sz="2000" dirty="0" err="1" smtClean="0"/>
              <a:t>Numpy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 </a:t>
            </a:r>
            <a:r>
              <a:rPr lang="en-US" sz="2000" dirty="0" err="1" smtClean="0"/>
              <a:t>seaborn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 </a:t>
            </a:r>
            <a:r>
              <a:rPr lang="en-US" sz="2000" dirty="0" err="1" smtClean="0"/>
              <a:t>RegEx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 err="1" smtClean="0"/>
              <a:t>matplotlib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dirty="0" err="1" smtClean="0"/>
              <a:t>plotly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Library used: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shot (4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73" y="1337094"/>
            <a:ext cx="5427218" cy="3585990"/>
          </a:xfrm>
          <a:prstGeom prst="rect">
            <a:avLst/>
          </a:prstGeom>
        </p:spPr>
      </p:pic>
      <p:pic>
        <p:nvPicPr>
          <p:cNvPr id="6" name="Picture 5" descr="b4400c80-718b-11e9-9f3a-306c07a5f3d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3564" y="2727385"/>
            <a:ext cx="2415396" cy="1207698"/>
          </a:xfrm>
          <a:prstGeom prst="rect">
            <a:avLst/>
          </a:prstGeom>
        </p:spPr>
      </p:pic>
      <p:pic>
        <p:nvPicPr>
          <p:cNvPr id="7" name="Picture 6" descr="1_jN3vLj7R8m9BEpOJuMJT-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7659" y="4730798"/>
            <a:ext cx="2828386" cy="993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4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660" y="1689273"/>
            <a:ext cx="5398860" cy="402492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Data Cleaning and Data manipulation: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shot (4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179" y="1615440"/>
            <a:ext cx="5890821" cy="4064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861</TotalTime>
  <Words>367</Words>
  <Application>Microsoft Office PowerPoint</Application>
  <PresentationFormat>Custom</PresentationFormat>
  <Paragraphs>56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Concourse</vt:lpstr>
      <vt:lpstr>Slide 1</vt:lpstr>
      <vt:lpstr>Data Analysis On  Pre-owned Cars </vt:lpstr>
      <vt:lpstr>Contents:</vt:lpstr>
      <vt:lpstr>Agenda:</vt:lpstr>
      <vt:lpstr>Objective:</vt:lpstr>
      <vt:lpstr>Web Scraping:</vt:lpstr>
      <vt:lpstr>Website:</vt:lpstr>
      <vt:lpstr>Library used:</vt:lpstr>
      <vt:lpstr>Data Cleaning and Data manipulation:</vt:lpstr>
      <vt:lpstr>Summary:</vt:lpstr>
      <vt:lpstr>Exploratory Data Analysis(Univariate)</vt:lpstr>
      <vt:lpstr>  Age of most cars(Univariate) </vt:lpstr>
      <vt:lpstr> price of most cars(Univariate)</vt:lpstr>
      <vt:lpstr>Car with highest price in each type(multi-variate) From the below graph we can conclude that the following model have the highest prices: petrol= Porsche 911 Turbo S Diesel= Ford F-250 Lariat Electric=Tesla Model X Long Range  </vt:lpstr>
      <vt:lpstr>Number of cars on the basis of kmdriven and Rating(Univariate)</vt:lpstr>
      <vt:lpstr>Relation between highest km_driven and price of the car(multi-variate)</vt:lpstr>
      <vt:lpstr>To find the correlation we changed the fuel_type column to numeric</vt:lpstr>
      <vt:lpstr>Correlation between the prices and all the features of the car(Multi-variate)</vt:lpstr>
      <vt:lpstr>Conclusion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Hitesh Nagar</cp:lastModifiedBy>
  <cp:revision>65</cp:revision>
  <dcterms:created xsi:type="dcterms:W3CDTF">2021-02-16T05:19:01Z</dcterms:created>
  <dcterms:modified xsi:type="dcterms:W3CDTF">2022-07-12T07:36:43Z</dcterms:modified>
</cp:coreProperties>
</file>